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1"/>
  </p:sldMasterIdLst>
  <p:sldIdLst>
    <p:sldId id="256" r:id="rId2"/>
    <p:sldId id="265" r:id="rId3"/>
    <p:sldId id="266" r:id="rId4"/>
    <p:sldId id="267" r:id="rId5"/>
    <p:sldId id="258" r:id="rId6"/>
    <p:sldId id="271" r:id="rId7"/>
    <p:sldId id="268" r:id="rId8"/>
    <p:sldId id="259" r:id="rId9"/>
    <p:sldId id="260" r:id="rId10"/>
    <p:sldId id="261" r:id="rId11"/>
    <p:sldId id="262" r:id="rId12"/>
    <p:sldId id="263" r:id="rId13"/>
    <p:sldId id="274" r:id="rId14"/>
    <p:sldId id="269" r:id="rId15"/>
    <p:sldId id="275" r:id="rId16"/>
    <p:sldId id="270"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may Bane" userId="db857f1ae90a34de" providerId="LiveId" clId="{11881BA8-1E5B-4E04-A1CC-FD6FBD6C6E3C}"/>
    <pc:docChg chg="undo custSel modSld">
      <pc:chgData name="Tanmay Bane" userId="db857f1ae90a34de" providerId="LiveId" clId="{11881BA8-1E5B-4E04-A1CC-FD6FBD6C6E3C}" dt="2020-08-08T16:45:25.519" v="110" actId="14100"/>
      <pc:docMkLst>
        <pc:docMk/>
      </pc:docMkLst>
      <pc:sldChg chg="modSp mod">
        <pc:chgData name="Tanmay Bane" userId="db857f1ae90a34de" providerId="LiveId" clId="{11881BA8-1E5B-4E04-A1CC-FD6FBD6C6E3C}" dt="2020-08-08T16:44:53.055" v="108" actId="20577"/>
        <pc:sldMkLst>
          <pc:docMk/>
          <pc:sldMk cId="2757330089" sldId="256"/>
        </pc:sldMkLst>
        <pc:spChg chg="mod">
          <ac:chgData name="Tanmay Bane" userId="db857f1ae90a34de" providerId="LiveId" clId="{11881BA8-1E5B-4E04-A1CC-FD6FBD6C6E3C}" dt="2020-08-08T16:44:29.987" v="97" actId="14100"/>
          <ac:spMkLst>
            <pc:docMk/>
            <pc:sldMk cId="2757330089" sldId="256"/>
            <ac:spMk id="2" creationId="{D7D93F86-B664-468A-8AF6-F5AEA0684363}"/>
          </ac:spMkLst>
        </pc:spChg>
        <pc:spChg chg="mod">
          <ac:chgData name="Tanmay Bane" userId="db857f1ae90a34de" providerId="LiveId" clId="{11881BA8-1E5B-4E04-A1CC-FD6FBD6C6E3C}" dt="2020-08-08T16:44:53.055" v="108" actId="20577"/>
          <ac:spMkLst>
            <pc:docMk/>
            <pc:sldMk cId="2757330089" sldId="256"/>
            <ac:spMk id="5" creationId="{CC66CB89-2720-4E24-BB9C-FD5F37A2F70A}"/>
          </ac:spMkLst>
        </pc:spChg>
      </pc:sldChg>
      <pc:sldChg chg="modSp mod">
        <pc:chgData name="Tanmay Bane" userId="db857f1ae90a34de" providerId="LiveId" clId="{11881BA8-1E5B-4E04-A1CC-FD6FBD6C6E3C}" dt="2020-08-08T16:45:25.519" v="110" actId="14100"/>
        <pc:sldMkLst>
          <pc:docMk/>
          <pc:sldMk cId="1545777799" sldId="258"/>
        </pc:sldMkLst>
        <pc:spChg chg="mod">
          <ac:chgData name="Tanmay Bane" userId="db857f1ae90a34de" providerId="LiveId" clId="{11881BA8-1E5B-4E04-A1CC-FD6FBD6C6E3C}" dt="2020-08-08T16:45:25.519" v="110" actId="14100"/>
          <ac:spMkLst>
            <pc:docMk/>
            <pc:sldMk cId="1545777799" sldId="258"/>
            <ac:spMk id="7" creationId="{87863339-9FF1-43FE-89D5-0D91AE229D37}"/>
          </ac:spMkLst>
        </pc:spChg>
      </pc:sldChg>
      <pc:sldChg chg="modSp mod">
        <pc:chgData name="Tanmay Bane" userId="db857f1ae90a34de" providerId="LiveId" clId="{11881BA8-1E5B-4E04-A1CC-FD6FBD6C6E3C}" dt="2020-08-08T16:27:10.306" v="5" actId="14100"/>
        <pc:sldMkLst>
          <pc:docMk/>
          <pc:sldMk cId="2526879642" sldId="259"/>
        </pc:sldMkLst>
        <pc:spChg chg="mod">
          <ac:chgData name="Tanmay Bane" userId="db857f1ae90a34de" providerId="LiveId" clId="{11881BA8-1E5B-4E04-A1CC-FD6FBD6C6E3C}" dt="2020-08-08T16:26:58.638" v="3" actId="1076"/>
          <ac:spMkLst>
            <pc:docMk/>
            <pc:sldMk cId="2526879642" sldId="259"/>
            <ac:spMk id="3" creationId="{2CDBB6A4-D6DE-4832-9183-5455801492D2}"/>
          </ac:spMkLst>
        </pc:spChg>
        <pc:picChg chg="mod">
          <ac:chgData name="Tanmay Bane" userId="db857f1ae90a34de" providerId="LiveId" clId="{11881BA8-1E5B-4E04-A1CC-FD6FBD6C6E3C}" dt="2020-08-08T16:27:10.306" v="5" actId="14100"/>
          <ac:picMkLst>
            <pc:docMk/>
            <pc:sldMk cId="2526879642" sldId="259"/>
            <ac:picMk id="5" creationId="{5B11E0FE-C380-4CDB-BCB8-0B5CF4B31C3E}"/>
          </ac:picMkLst>
        </pc:picChg>
      </pc:sldChg>
      <pc:sldChg chg="modSp mod">
        <pc:chgData name="Tanmay Bane" userId="db857f1ae90a34de" providerId="LiveId" clId="{11881BA8-1E5B-4E04-A1CC-FD6FBD6C6E3C}" dt="2020-08-08T16:28:06.226" v="39" actId="255"/>
        <pc:sldMkLst>
          <pc:docMk/>
          <pc:sldMk cId="3243579476" sldId="260"/>
        </pc:sldMkLst>
        <pc:spChg chg="mod">
          <ac:chgData name="Tanmay Bane" userId="db857f1ae90a34de" providerId="LiveId" clId="{11881BA8-1E5B-4E04-A1CC-FD6FBD6C6E3C}" dt="2020-08-08T16:28:06.226" v="39" actId="255"/>
          <ac:spMkLst>
            <pc:docMk/>
            <pc:sldMk cId="3243579476" sldId="260"/>
            <ac:spMk id="3" creationId="{F9892A4B-064F-461F-9903-0C2120494D93}"/>
          </ac:spMkLst>
        </pc:spChg>
        <pc:picChg chg="mod modCrop">
          <ac:chgData name="Tanmay Bane" userId="db857f1ae90a34de" providerId="LiveId" clId="{11881BA8-1E5B-4E04-A1CC-FD6FBD6C6E3C}" dt="2020-08-08T16:27:52.367" v="35" actId="1035"/>
          <ac:picMkLst>
            <pc:docMk/>
            <pc:sldMk cId="3243579476" sldId="260"/>
            <ac:picMk id="4" creationId="{5232104F-CA64-4DB8-BBBE-F7AFD1247FCA}"/>
          </ac:picMkLst>
        </pc:picChg>
      </pc:sldChg>
      <pc:sldChg chg="modSp mod">
        <pc:chgData name="Tanmay Bane" userId="db857f1ae90a34de" providerId="LiveId" clId="{11881BA8-1E5B-4E04-A1CC-FD6FBD6C6E3C}" dt="2020-08-08T16:41:36.946" v="81" actId="1037"/>
        <pc:sldMkLst>
          <pc:docMk/>
          <pc:sldMk cId="2134527972" sldId="262"/>
        </pc:sldMkLst>
        <pc:spChg chg="mod">
          <ac:chgData name="Tanmay Bane" userId="db857f1ae90a34de" providerId="LiveId" clId="{11881BA8-1E5B-4E04-A1CC-FD6FBD6C6E3C}" dt="2020-08-08T16:41:36.946" v="81" actId="1037"/>
          <ac:spMkLst>
            <pc:docMk/>
            <pc:sldMk cId="2134527972" sldId="262"/>
            <ac:spMk id="3" creationId="{2FD15993-924E-4707-A81C-CD5CCB7DB7BD}"/>
          </ac:spMkLst>
        </pc:spChg>
        <pc:spChg chg="mod">
          <ac:chgData name="Tanmay Bane" userId="db857f1ae90a34de" providerId="LiveId" clId="{11881BA8-1E5B-4E04-A1CC-FD6FBD6C6E3C}" dt="2020-08-08T16:41:10.597" v="65" actId="1076"/>
          <ac:spMkLst>
            <pc:docMk/>
            <pc:sldMk cId="2134527972" sldId="262"/>
            <ac:spMk id="8" creationId="{1B70F96A-0CC8-44FD-865F-AF4D19428608}"/>
          </ac:spMkLst>
        </pc:spChg>
        <pc:picChg chg="mod modCrop">
          <ac:chgData name="Tanmay Bane" userId="db857f1ae90a34de" providerId="LiveId" clId="{11881BA8-1E5B-4E04-A1CC-FD6FBD6C6E3C}" dt="2020-08-08T16:41:29.124" v="67" actId="14100"/>
          <ac:picMkLst>
            <pc:docMk/>
            <pc:sldMk cId="2134527972" sldId="262"/>
            <ac:picMk id="4" creationId="{38FFE1C0-4A4E-4061-80AC-B70C813D679A}"/>
          </ac:picMkLst>
        </pc:picChg>
      </pc:sldChg>
      <pc:sldChg chg="modSp mod">
        <pc:chgData name="Tanmay Bane" userId="db857f1ae90a34de" providerId="LiveId" clId="{11881BA8-1E5B-4E04-A1CC-FD6FBD6C6E3C}" dt="2020-08-08T16:42:06.767" v="84" actId="14100"/>
        <pc:sldMkLst>
          <pc:docMk/>
          <pc:sldMk cId="1420973722" sldId="263"/>
        </pc:sldMkLst>
        <pc:spChg chg="mod">
          <ac:chgData name="Tanmay Bane" userId="db857f1ae90a34de" providerId="LiveId" clId="{11881BA8-1E5B-4E04-A1CC-FD6FBD6C6E3C}" dt="2020-08-08T16:41:55.088" v="82" actId="1076"/>
          <ac:spMkLst>
            <pc:docMk/>
            <pc:sldMk cId="1420973722" sldId="263"/>
            <ac:spMk id="3" creationId="{80F603AD-6151-4A45-B5AE-E8F95C36A6C6}"/>
          </ac:spMkLst>
        </pc:spChg>
        <pc:spChg chg="mod">
          <ac:chgData name="Tanmay Bane" userId="db857f1ae90a34de" providerId="LiveId" clId="{11881BA8-1E5B-4E04-A1CC-FD6FBD6C6E3C}" dt="2020-08-08T16:42:02.340" v="83" actId="403"/>
          <ac:spMkLst>
            <pc:docMk/>
            <pc:sldMk cId="1420973722" sldId="263"/>
            <ac:spMk id="8" creationId="{9E5091CB-A3BC-4A18-A2BA-EC3EB2CAE9A1}"/>
          </ac:spMkLst>
        </pc:spChg>
        <pc:picChg chg="mod">
          <ac:chgData name="Tanmay Bane" userId="db857f1ae90a34de" providerId="LiveId" clId="{11881BA8-1E5B-4E04-A1CC-FD6FBD6C6E3C}" dt="2020-08-08T16:42:06.767" v="84" actId="14100"/>
          <ac:picMkLst>
            <pc:docMk/>
            <pc:sldMk cId="1420973722" sldId="263"/>
            <ac:picMk id="6" creationId="{03B0B409-66AF-4AA2-953E-D6E883095721}"/>
          </ac:picMkLst>
        </pc:picChg>
      </pc:sldChg>
      <pc:sldChg chg="modSp mod">
        <pc:chgData name="Tanmay Bane" userId="db857f1ae90a34de" providerId="LiveId" clId="{11881BA8-1E5B-4E04-A1CC-FD6FBD6C6E3C}" dt="2020-08-08T16:39:29.247" v="42" actId="27636"/>
        <pc:sldMkLst>
          <pc:docMk/>
          <pc:sldMk cId="245072561" sldId="265"/>
        </pc:sldMkLst>
        <pc:spChg chg="mod">
          <ac:chgData name="Tanmay Bane" userId="db857f1ae90a34de" providerId="LiveId" clId="{11881BA8-1E5B-4E04-A1CC-FD6FBD6C6E3C}" dt="2020-08-08T16:39:29.247" v="42" actId="27636"/>
          <ac:spMkLst>
            <pc:docMk/>
            <pc:sldMk cId="245072561" sldId="265"/>
            <ac:spMk id="3" creationId="{DF3BE528-588A-47C2-AFB0-AE31E0FFCE87}"/>
          </ac:spMkLst>
        </pc:spChg>
      </pc:sldChg>
      <pc:sldChg chg="modSp mod">
        <pc:chgData name="Tanmay Bane" userId="db857f1ae90a34de" providerId="LiveId" clId="{11881BA8-1E5B-4E04-A1CC-FD6FBD6C6E3C}" dt="2020-08-08T16:39:54.303" v="48" actId="14100"/>
        <pc:sldMkLst>
          <pc:docMk/>
          <pc:sldMk cId="1098017374" sldId="266"/>
        </pc:sldMkLst>
        <pc:spChg chg="mod">
          <ac:chgData name="Tanmay Bane" userId="db857f1ae90a34de" providerId="LiveId" clId="{11881BA8-1E5B-4E04-A1CC-FD6FBD6C6E3C}" dt="2020-08-08T16:39:54.303" v="48" actId="14100"/>
          <ac:spMkLst>
            <pc:docMk/>
            <pc:sldMk cId="1098017374" sldId="266"/>
            <ac:spMk id="3" creationId="{7395111E-E22A-41BA-9FEE-9CF6EC2BC12D}"/>
          </ac:spMkLst>
        </pc:spChg>
      </pc:sldChg>
      <pc:sldChg chg="modSp mod">
        <pc:chgData name="Tanmay Bane" userId="db857f1ae90a34de" providerId="LiveId" clId="{11881BA8-1E5B-4E04-A1CC-FD6FBD6C6E3C}" dt="2020-08-08T16:40:12.282" v="54" actId="403"/>
        <pc:sldMkLst>
          <pc:docMk/>
          <pc:sldMk cId="1822745645" sldId="267"/>
        </pc:sldMkLst>
        <pc:spChg chg="mod">
          <ac:chgData name="Tanmay Bane" userId="db857f1ae90a34de" providerId="LiveId" clId="{11881BA8-1E5B-4E04-A1CC-FD6FBD6C6E3C}" dt="2020-08-08T16:40:12.282" v="54" actId="403"/>
          <ac:spMkLst>
            <pc:docMk/>
            <pc:sldMk cId="1822745645" sldId="267"/>
            <ac:spMk id="3" creationId="{7395111E-E22A-41BA-9FEE-9CF6EC2BC12D}"/>
          </ac:spMkLst>
        </pc:spChg>
      </pc:sldChg>
      <pc:sldChg chg="modSp mod">
        <pc:chgData name="Tanmay Bane" userId="db857f1ae90a34de" providerId="LiveId" clId="{11881BA8-1E5B-4E04-A1CC-FD6FBD6C6E3C}" dt="2020-08-08T16:43:39.468" v="87" actId="14100"/>
        <pc:sldMkLst>
          <pc:docMk/>
          <pc:sldMk cId="2834203936" sldId="275"/>
        </pc:sldMkLst>
        <pc:spChg chg="mod">
          <ac:chgData name="Tanmay Bane" userId="db857f1ae90a34de" providerId="LiveId" clId="{11881BA8-1E5B-4E04-A1CC-FD6FBD6C6E3C}" dt="2020-08-08T16:43:17.945" v="85" actId="1076"/>
          <ac:spMkLst>
            <pc:docMk/>
            <pc:sldMk cId="2834203936" sldId="275"/>
            <ac:spMk id="3" creationId="{A263D2BD-8CF4-4237-BF26-673F8ADA4613}"/>
          </ac:spMkLst>
        </pc:spChg>
        <pc:picChg chg="mod">
          <ac:chgData name="Tanmay Bane" userId="db857f1ae90a34de" providerId="LiveId" clId="{11881BA8-1E5B-4E04-A1CC-FD6FBD6C6E3C}" dt="2020-08-08T16:43:39.468" v="87" actId="14100"/>
          <ac:picMkLst>
            <pc:docMk/>
            <pc:sldMk cId="2834203936" sldId="275"/>
            <ac:picMk id="4" creationId="{513660C5-2AE9-4363-B0CE-3A70B2B47F6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1916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1515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4291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8/8/2020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4129121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4071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5BFA754-D5C3-4E66-96A6-867B257F58DC}" type="datetimeFigureOut">
              <a:rPr lang="en-US" smtClean="0"/>
              <a:t>8/8/2020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1955354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B61BEF0D-F0BB-DE4B-95CE-6DB70DBA9567}" type="datetimeFigureOut">
              <a:rPr lang="en-US" smtClean="0"/>
              <a:pPr/>
              <a:t>8/8/2020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0550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B61BEF0D-F0BB-DE4B-95CE-6DB70DBA9567}" type="datetimeFigureOut">
              <a:rPr lang="en-US" smtClean="0"/>
              <a:pPr/>
              <a:t>8/8/2020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3461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8/8/2020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107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pPr/>
              <a:t>8/8/2020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8715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pPr/>
              <a:t>8/8/2020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6573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B61BEF0D-F0BB-DE4B-95CE-6DB70DBA9567}" type="datetimeFigureOut">
              <a:rPr lang="en-US" smtClean="0"/>
              <a:pPr/>
              <a:t>8/8/2020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198258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uciml/default-of-credit-card-clients-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93F86-B664-468A-8AF6-F5AEA0684363}"/>
              </a:ext>
            </a:extLst>
          </p:cNvPr>
          <p:cNvSpPr>
            <a:spLocks noGrp="1"/>
          </p:cNvSpPr>
          <p:nvPr>
            <p:ph type="ctrTitle"/>
          </p:nvPr>
        </p:nvSpPr>
        <p:spPr>
          <a:xfrm>
            <a:off x="523875" y="952501"/>
            <a:ext cx="8372475" cy="2130554"/>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Detect Credit Card Payment  Default By Customer Using CRSIP-DM Methodology And RapidMiner </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CC66CB89-2720-4E24-BB9C-FD5F37A2F70A}"/>
              </a:ext>
            </a:extLst>
          </p:cNvPr>
          <p:cNvSpPr>
            <a:spLocks noGrp="1"/>
          </p:cNvSpPr>
          <p:nvPr>
            <p:ph type="subTitle" idx="1"/>
          </p:nvPr>
        </p:nvSpPr>
        <p:spPr>
          <a:xfrm>
            <a:off x="1069847" y="3428999"/>
            <a:ext cx="6815195" cy="2130553"/>
          </a:xfrm>
        </p:spPr>
        <p:txBody>
          <a:bodyPr>
            <a:normAutofit/>
          </a:bodyPr>
          <a:lstStyle/>
          <a:p>
            <a:r>
              <a:rPr lang="en-IN" sz="2000" b="1" u="sng" dirty="0">
                <a:solidFill>
                  <a:schemeClr val="bg1">
                    <a:lumMod val="95000"/>
                  </a:schemeClr>
                </a:solidFill>
                <a:latin typeface="Arial" panose="020B0604020202020204" pitchFamily="34" charset="0"/>
                <a:cs typeface="Arial" panose="020B0604020202020204" pitchFamily="34" charset="0"/>
              </a:rPr>
              <a:t>Data Mining - CA2</a:t>
            </a:r>
            <a:r>
              <a:rPr lang="en-IN" sz="2000" b="1" dirty="0">
                <a:solidFill>
                  <a:schemeClr val="bg1">
                    <a:lumMod val="95000"/>
                  </a:schemeClr>
                </a:solidFill>
                <a:latin typeface="Arial" panose="020B0604020202020204" pitchFamily="34" charset="0"/>
                <a:cs typeface="Arial" panose="020B0604020202020204" pitchFamily="34" charset="0"/>
              </a:rPr>
              <a:t>   :	</a:t>
            </a:r>
            <a:r>
              <a:rPr lang="en-IN" sz="2000" b="1" u="sng" dirty="0">
                <a:solidFill>
                  <a:schemeClr val="bg1">
                    <a:lumMod val="95000"/>
                  </a:schemeClr>
                </a:solidFill>
                <a:latin typeface="Arial" panose="020B0604020202020204" pitchFamily="34" charset="0"/>
                <a:cs typeface="Arial" panose="020B0604020202020204" pitchFamily="34" charset="0"/>
              </a:rPr>
              <a:t>Group C</a:t>
            </a:r>
            <a:r>
              <a:rPr lang="en-IN" sz="2000" b="1" dirty="0">
                <a:solidFill>
                  <a:schemeClr val="bg1">
                    <a:lumMod val="95000"/>
                  </a:schemeClr>
                </a:solidFill>
                <a:latin typeface="Arial" panose="020B0604020202020204" pitchFamily="34" charset="0"/>
                <a:cs typeface="Arial" panose="020B0604020202020204" pitchFamily="34" charset="0"/>
              </a:rPr>
              <a:t>  	</a:t>
            </a:r>
          </a:p>
          <a:p>
            <a:r>
              <a:rPr lang="en-IN" sz="1800" b="1" dirty="0">
                <a:solidFill>
                  <a:schemeClr val="bg1">
                    <a:lumMod val="95000"/>
                  </a:schemeClr>
                </a:solidFill>
                <a:latin typeface="Arial" panose="020B0604020202020204" pitchFamily="34" charset="0"/>
                <a:cs typeface="Arial" panose="020B0604020202020204" pitchFamily="34" charset="0"/>
              </a:rPr>
              <a:t>Aditya Patange 	-  10542615</a:t>
            </a:r>
          </a:p>
          <a:p>
            <a:r>
              <a:rPr lang="en-IN" sz="1800" b="1" dirty="0">
                <a:solidFill>
                  <a:schemeClr val="bg1">
                    <a:lumMod val="95000"/>
                  </a:schemeClr>
                </a:solidFill>
                <a:latin typeface="Arial" panose="020B0604020202020204" pitchFamily="34" charset="0"/>
                <a:cs typeface="Arial" panose="020B0604020202020204" pitchFamily="34" charset="0"/>
              </a:rPr>
              <a:t>Amol Wadke 	-  10543430</a:t>
            </a:r>
          </a:p>
          <a:p>
            <a:r>
              <a:rPr lang="en-IN" sz="1800" b="1" dirty="0">
                <a:solidFill>
                  <a:schemeClr val="bg1">
                    <a:lumMod val="95000"/>
                  </a:schemeClr>
                </a:solidFill>
                <a:latin typeface="Arial" panose="020B0604020202020204" pitchFamily="34" charset="0"/>
                <a:cs typeface="Arial" panose="020B0604020202020204" pitchFamily="34" charset="0"/>
              </a:rPr>
              <a:t>Tanmay Bane 	-  10544081</a:t>
            </a:r>
          </a:p>
          <a:p>
            <a:endParaRPr lang="en-IN" sz="1800" b="1" dirty="0">
              <a:solidFill>
                <a:schemeClr val="bg1">
                  <a:lumMod val="9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C48620F-0CB1-435E-BDFB-C400296BD628}"/>
              </a:ext>
            </a:extLst>
          </p:cNvPr>
          <p:cNvSpPr txBox="1"/>
          <p:nvPr/>
        </p:nvSpPr>
        <p:spPr>
          <a:xfrm>
            <a:off x="9435548" y="3140765"/>
            <a:ext cx="2531165" cy="369332"/>
          </a:xfrm>
          <a:prstGeom prst="rect">
            <a:avLst/>
          </a:prstGeom>
          <a:noFill/>
        </p:spPr>
        <p:txBody>
          <a:bodyPr wrap="square" rtlCol="0">
            <a:spAutoFit/>
          </a:bodyPr>
          <a:lstStyle/>
          <a:p>
            <a:r>
              <a:rPr lang="en-IN" b="1" u="sng" dirty="0">
                <a:solidFill>
                  <a:schemeClr val="tx1">
                    <a:lumMod val="50000"/>
                    <a:lumOff val="50000"/>
                  </a:schemeClr>
                </a:solidFill>
                <a:latin typeface="Arial" panose="020B0604020202020204" pitchFamily="34" charset="0"/>
                <a:cs typeface="Arial" panose="020B0604020202020204" pitchFamily="34" charset="0"/>
              </a:rPr>
              <a:t>Date : 5- Aug -2020</a:t>
            </a:r>
            <a:endParaRPr lang="en-US" dirty="0">
              <a:solidFill>
                <a:schemeClr val="tx1">
                  <a:lumMod val="50000"/>
                  <a:lumOff val="50000"/>
                </a:schemeClr>
              </a:solidFill>
            </a:endParaRPr>
          </a:p>
        </p:txBody>
      </p:sp>
    </p:spTree>
    <p:extLst>
      <p:ext uri="{BB962C8B-B14F-4D97-AF65-F5344CB8AC3E}">
        <p14:creationId xmlns:p14="http://schemas.microsoft.com/office/powerpoint/2010/main" val="2757330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DECE-3160-4FFB-8940-8DBAD5BF2E77}"/>
              </a:ext>
            </a:extLst>
          </p:cNvPr>
          <p:cNvSpPr>
            <a:spLocks noGrp="1"/>
          </p:cNvSpPr>
          <p:nvPr>
            <p:ph type="title"/>
          </p:nvPr>
        </p:nvSpPr>
        <p:spPr>
          <a:xfrm>
            <a:off x="266700" y="2024063"/>
            <a:ext cx="2937310" cy="2809874"/>
          </a:xfrm>
        </p:spPr>
        <p:txBody>
          <a:bodyPr>
            <a:normAutofit/>
          </a:bodyPr>
          <a:lstStyle/>
          <a:p>
            <a:r>
              <a:rPr lang="en-IN" dirty="0">
                <a:latin typeface="Calibri" panose="020F0502020204030204" pitchFamily="34" charset="0"/>
                <a:cs typeface="Calibri" panose="020F0502020204030204" pitchFamily="34" charset="0"/>
              </a:rPr>
              <a:t>5. </a:t>
            </a:r>
            <a:r>
              <a:rPr lang="en-IN" dirty="0"/>
              <a:t>Evaluation- Performance of Decision Tree Model</a:t>
            </a:r>
          </a:p>
        </p:txBody>
      </p:sp>
      <p:pic>
        <p:nvPicPr>
          <p:cNvPr id="4" name="Picture 3">
            <a:extLst>
              <a:ext uri="{FF2B5EF4-FFF2-40B4-BE49-F238E27FC236}">
                <a16:creationId xmlns:a16="http://schemas.microsoft.com/office/drawing/2014/main" id="{82B073C4-9AF8-48AF-B292-F8A73A0C7362}"/>
              </a:ext>
            </a:extLst>
          </p:cNvPr>
          <p:cNvPicPr>
            <a:picLocks noChangeAspect="1"/>
          </p:cNvPicPr>
          <p:nvPr/>
        </p:nvPicPr>
        <p:blipFill rotWithShape="1">
          <a:blip r:embed="rId2"/>
          <a:srcRect l="17456" t="29895" r="17835" b="27719"/>
          <a:stretch/>
        </p:blipFill>
        <p:spPr>
          <a:xfrm>
            <a:off x="3628724" y="4229100"/>
            <a:ext cx="7987365" cy="1857417"/>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67AF2403-65EE-4858-92DA-C4EFF11604A3}"/>
              </a:ext>
            </a:extLst>
          </p:cNvPr>
          <p:cNvPicPr>
            <a:picLocks noChangeAspect="1"/>
          </p:cNvPicPr>
          <p:nvPr/>
        </p:nvPicPr>
        <p:blipFill rotWithShape="1">
          <a:blip r:embed="rId3"/>
          <a:srcRect l="24237" t="23439" r="12842" b="40912"/>
          <a:stretch/>
        </p:blipFill>
        <p:spPr>
          <a:xfrm>
            <a:off x="3667225" y="1232998"/>
            <a:ext cx="7910362" cy="2444818"/>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7372B3B3-935F-4CD6-9D78-086B2F6CC17D}"/>
              </a:ext>
            </a:extLst>
          </p:cNvPr>
          <p:cNvSpPr txBox="1"/>
          <p:nvPr/>
        </p:nvSpPr>
        <p:spPr>
          <a:xfrm>
            <a:off x="3628724" y="3733800"/>
            <a:ext cx="7991776"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Accuracy achieved by Decision Tree Model is 70.50%</a:t>
            </a:r>
          </a:p>
        </p:txBody>
      </p:sp>
      <p:sp>
        <p:nvSpPr>
          <p:cNvPr id="5" name="TextBox 4">
            <a:extLst>
              <a:ext uri="{FF2B5EF4-FFF2-40B4-BE49-F238E27FC236}">
                <a16:creationId xmlns:a16="http://schemas.microsoft.com/office/drawing/2014/main" id="{C48084A3-3C62-4683-8931-981EF967878C}"/>
              </a:ext>
            </a:extLst>
          </p:cNvPr>
          <p:cNvSpPr txBox="1"/>
          <p:nvPr/>
        </p:nvSpPr>
        <p:spPr>
          <a:xfrm>
            <a:off x="3628724" y="771483"/>
            <a:ext cx="7987365" cy="369332"/>
          </a:xfrm>
          <a:prstGeom prst="rect">
            <a:avLst/>
          </a:prstGeom>
          <a:noFill/>
        </p:spPr>
        <p:txBody>
          <a:bodyPr wrap="square" rtlCol="0">
            <a:spAutoFit/>
          </a:bodyPr>
          <a:lstStyle/>
          <a:p>
            <a:r>
              <a:rPr lang="en-IN" dirty="0"/>
              <a:t>Decision Tree Model:</a:t>
            </a:r>
          </a:p>
        </p:txBody>
      </p:sp>
    </p:spTree>
    <p:extLst>
      <p:ext uri="{BB962C8B-B14F-4D97-AF65-F5344CB8AC3E}">
        <p14:creationId xmlns:p14="http://schemas.microsoft.com/office/powerpoint/2010/main" val="3484880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DECE-3160-4FFB-8940-8DBAD5BF2E77}"/>
              </a:ext>
            </a:extLst>
          </p:cNvPr>
          <p:cNvSpPr>
            <a:spLocks noGrp="1"/>
          </p:cNvSpPr>
          <p:nvPr>
            <p:ph type="title"/>
          </p:nvPr>
        </p:nvSpPr>
        <p:spPr>
          <a:xfrm>
            <a:off x="120397" y="1852708"/>
            <a:ext cx="2947482" cy="2122946"/>
          </a:xfrm>
        </p:spPr>
        <p:txBody>
          <a:bodyPr/>
          <a:lstStyle/>
          <a:p>
            <a:r>
              <a:rPr lang="en-IN" dirty="0"/>
              <a:t>Evaluation - Performance of Naïve Bayes</a:t>
            </a:r>
            <a:br>
              <a:rPr lang="en-IN" dirty="0"/>
            </a:br>
            <a:r>
              <a:rPr lang="en-IN" dirty="0"/>
              <a:t>Model</a:t>
            </a:r>
          </a:p>
        </p:txBody>
      </p:sp>
      <p:pic>
        <p:nvPicPr>
          <p:cNvPr id="4" name="Picture 3">
            <a:extLst>
              <a:ext uri="{FF2B5EF4-FFF2-40B4-BE49-F238E27FC236}">
                <a16:creationId xmlns:a16="http://schemas.microsoft.com/office/drawing/2014/main" id="{38FFE1C0-4A4E-4061-80AC-B70C813D679A}"/>
              </a:ext>
            </a:extLst>
          </p:cNvPr>
          <p:cNvPicPr>
            <a:picLocks noChangeAspect="1"/>
          </p:cNvPicPr>
          <p:nvPr/>
        </p:nvPicPr>
        <p:blipFill rotWithShape="1">
          <a:blip r:embed="rId2"/>
          <a:srcRect l="22747" t="26102" r="13925" b="36254"/>
          <a:stretch/>
        </p:blipFill>
        <p:spPr>
          <a:xfrm>
            <a:off x="3551722" y="1147814"/>
            <a:ext cx="8248852" cy="228118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4B4DCC11-1537-491F-9C38-E38F119A0375}"/>
              </a:ext>
            </a:extLst>
          </p:cNvPr>
          <p:cNvPicPr>
            <a:picLocks noChangeAspect="1"/>
          </p:cNvPicPr>
          <p:nvPr/>
        </p:nvPicPr>
        <p:blipFill rotWithShape="1">
          <a:blip r:embed="rId3"/>
          <a:srcRect l="8382" t="26632" r="9670" b="34842"/>
          <a:stretch/>
        </p:blipFill>
        <p:spPr>
          <a:xfrm>
            <a:off x="3551722" y="4103132"/>
            <a:ext cx="8171850" cy="1983385"/>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2FD15993-924E-4707-A81C-CD5CCB7DB7BD}"/>
              </a:ext>
            </a:extLst>
          </p:cNvPr>
          <p:cNvSpPr txBox="1"/>
          <p:nvPr/>
        </p:nvSpPr>
        <p:spPr>
          <a:xfrm>
            <a:off x="3600149" y="3581400"/>
            <a:ext cx="7991776"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Accuracy achieved by Naïve Bayes Model is 80.82%</a:t>
            </a:r>
          </a:p>
        </p:txBody>
      </p:sp>
      <p:sp>
        <p:nvSpPr>
          <p:cNvPr id="8" name="TextBox 7">
            <a:extLst>
              <a:ext uri="{FF2B5EF4-FFF2-40B4-BE49-F238E27FC236}">
                <a16:creationId xmlns:a16="http://schemas.microsoft.com/office/drawing/2014/main" id="{1B70F96A-0CC8-44FD-865F-AF4D19428608}"/>
              </a:ext>
            </a:extLst>
          </p:cNvPr>
          <p:cNvSpPr txBox="1"/>
          <p:nvPr/>
        </p:nvSpPr>
        <p:spPr>
          <a:xfrm>
            <a:off x="3551722" y="681028"/>
            <a:ext cx="7987365" cy="400110"/>
          </a:xfrm>
          <a:prstGeom prst="rect">
            <a:avLst/>
          </a:prstGeom>
          <a:noFill/>
        </p:spPr>
        <p:txBody>
          <a:bodyPr wrap="square" rtlCol="0">
            <a:spAutoFit/>
          </a:bodyPr>
          <a:lstStyle/>
          <a:p>
            <a:r>
              <a:rPr lang="en-IN" sz="2000" dirty="0"/>
              <a:t>Naïve Bayes Model:</a:t>
            </a:r>
          </a:p>
        </p:txBody>
      </p:sp>
    </p:spTree>
    <p:extLst>
      <p:ext uri="{BB962C8B-B14F-4D97-AF65-F5344CB8AC3E}">
        <p14:creationId xmlns:p14="http://schemas.microsoft.com/office/powerpoint/2010/main" val="2134527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4C55-A5CD-4042-A683-47886968D0DD}"/>
              </a:ext>
            </a:extLst>
          </p:cNvPr>
          <p:cNvSpPr>
            <a:spLocks noGrp="1"/>
          </p:cNvSpPr>
          <p:nvPr>
            <p:ph type="title"/>
          </p:nvPr>
        </p:nvSpPr>
        <p:spPr>
          <a:xfrm>
            <a:off x="175477" y="2047875"/>
            <a:ext cx="2947482" cy="2657475"/>
          </a:xfrm>
        </p:spPr>
        <p:txBody>
          <a:bodyPr>
            <a:normAutofit/>
          </a:bodyPr>
          <a:lstStyle/>
          <a:p>
            <a:r>
              <a:rPr lang="en-IN" dirty="0"/>
              <a:t>Evaluation - Performance of Generalised Linear Model</a:t>
            </a:r>
          </a:p>
        </p:txBody>
      </p:sp>
      <p:pic>
        <p:nvPicPr>
          <p:cNvPr id="4" name="Picture 3">
            <a:extLst>
              <a:ext uri="{FF2B5EF4-FFF2-40B4-BE49-F238E27FC236}">
                <a16:creationId xmlns:a16="http://schemas.microsoft.com/office/drawing/2014/main" id="{AD07E15E-4C62-4867-A8F2-A2E0C82AEB51}"/>
              </a:ext>
            </a:extLst>
          </p:cNvPr>
          <p:cNvPicPr>
            <a:picLocks noChangeAspect="1"/>
          </p:cNvPicPr>
          <p:nvPr/>
        </p:nvPicPr>
        <p:blipFill rotWithShape="1">
          <a:blip r:embed="rId2"/>
          <a:srcRect l="10471" t="38186" r="7503" b="18616"/>
          <a:stretch/>
        </p:blipFill>
        <p:spPr>
          <a:xfrm>
            <a:off x="3599848" y="3962402"/>
            <a:ext cx="8127459" cy="207504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03B0B409-66AF-4AA2-953E-D6E883095721}"/>
              </a:ext>
            </a:extLst>
          </p:cNvPr>
          <p:cNvPicPr>
            <a:picLocks noChangeAspect="1"/>
          </p:cNvPicPr>
          <p:nvPr/>
        </p:nvPicPr>
        <p:blipFill rotWithShape="1">
          <a:blip r:embed="rId3"/>
          <a:srcRect l="23841" t="23014" r="14321" b="36942"/>
          <a:stretch/>
        </p:blipFill>
        <p:spPr>
          <a:xfrm>
            <a:off x="3599848" y="1253627"/>
            <a:ext cx="8127460" cy="2175373"/>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80F603AD-6151-4A45-B5AE-E8F95C36A6C6}"/>
              </a:ext>
            </a:extLst>
          </p:cNvPr>
          <p:cNvSpPr txBox="1"/>
          <p:nvPr/>
        </p:nvSpPr>
        <p:spPr>
          <a:xfrm>
            <a:off x="3599848" y="3511035"/>
            <a:ext cx="7991776"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Accuracy achieved by Generalised Linear Model is 81.60%</a:t>
            </a:r>
          </a:p>
        </p:txBody>
      </p:sp>
      <p:sp>
        <p:nvSpPr>
          <p:cNvPr id="8" name="TextBox 7">
            <a:extLst>
              <a:ext uri="{FF2B5EF4-FFF2-40B4-BE49-F238E27FC236}">
                <a16:creationId xmlns:a16="http://schemas.microsoft.com/office/drawing/2014/main" id="{9E5091CB-A3BC-4A18-A2BA-EC3EB2CAE9A1}"/>
              </a:ext>
            </a:extLst>
          </p:cNvPr>
          <p:cNvSpPr txBox="1"/>
          <p:nvPr/>
        </p:nvSpPr>
        <p:spPr>
          <a:xfrm>
            <a:off x="3628724" y="771483"/>
            <a:ext cx="7987365" cy="400110"/>
          </a:xfrm>
          <a:prstGeom prst="rect">
            <a:avLst/>
          </a:prstGeom>
          <a:noFill/>
        </p:spPr>
        <p:txBody>
          <a:bodyPr wrap="square" rtlCol="0">
            <a:spAutoFit/>
          </a:bodyPr>
          <a:lstStyle/>
          <a:p>
            <a:r>
              <a:rPr lang="en-IN" sz="2000" dirty="0"/>
              <a:t>Generalised Linear Model:</a:t>
            </a:r>
          </a:p>
        </p:txBody>
      </p:sp>
    </p:spTree>
    <p:extLst>
      <p:ext uri="{BB962C8B-B14F-4D97-AF65-F5344CB8AC3E}">
        <p14:creationId xmlns:p14="http://schemas.microsoft.com/office/powerpoint/2010/main" val="1420973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3F09-4AC8-4376-868F-21F6DC9D86FA}"/>
              </a:ext>
            </a:extLst>
          </p:cNvPr>
          <p:cNvSpPr>
            <a:spLocks noGrp="1"/>
          </p:cNvSpPr>
          <p:nvPr>
            <p:ph type="title"/>
          </p:nvPr>
        </p:nvSpPr>
        <p:spPr>
          <a:xfrm>
            <a:off x="300544" y="1967326"/>
            <a:ext cx="2947482" cy="2759050"/>
          </a:xfrm>
        </p:spPr>
        <p:txBody>
          <a:bodyPr/>
          <a:lstStyle/>
          <a:p>
            <a:r>
              <a:rPr lang="en-US" dirty="0"/>
              <a:t>Comparison of Performance Parameter of Models used</a:t>
            </a:r>
          </a:p>
        </p:txBody>
      </p:sp>
      <p:pic>
        <p:nvPicPr>
          <p:cNvPr id="5" name="Picture 4">
            <a:extLst>
              <a:ext uri="{FF2B5EF4-FFF2-40B4-BE49-F238E27FC236}">
                <a16:creationId xmlns:a16="http://schemas.microsoft.com/office/drawing/2014/main" id="{B1FAF707-BF9B-4258-B5DA-B1AF31CCBB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88232" y="2243551"/>
            <a:ext cx="7977809" cy="3480974"/>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2AA3EDCB-E1AD-41BF-875A-B1B44B10C70C}"/>
              </a:ext>
            </a:extLst>
          </p:cNvPr>
          <p:cNvSpPr txBox="1"/>
          <p:nvPr/>
        </p:nvSpPr>
        <p:spPr>
          <a:xfrm>
            <a:off x="3600448" y="933450"/>
            <a:ext cx="7953375" cy="954107"/>
          </a:xfrm>
          <a:prstGeom prst="rect">
            <a:avLst/>
          </a:prstGeom>
          <a:noFill/>
        </p:spPr>
        <p:txBody>
          <a:bodyPr wrap="square" rtlCol="0">
            <a:spAutoFit/>
          </a:bodyPr>
          <a:lstStyle/>
          <a:p>
            <a:r>
              <a:rPr lang="en-IN" sz="2800" dirty="0"/>
              <a:t>Performance Measures of Applied Models are as follows:</a:t>
            </a:r>
          </a:p>
        </p:txBody>
      </p:sp>
    </p:spTree>
    <p:extLst>
      <p:ext uri="{BB962C8B-B14F-4D97-AF65-F5344CB8AC3E}">
        <p14:creationId xmlns:p14="http://schemas.microsoft.com/office/powerpoint/2010/main" val="2222674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FE593-9D8B-4F58-B99E-7772E085A5C8}"/>
              </a:ext>
            </a:extLst>
          </p:cNvPr>
          <p:cNvSpPr>
            <a:spLocks noGrp="1"/>
          </p:cNvSpPr>
          <p:nvPr>
            <p:ph type="title"/>
          </p:nvPr>
        </p:nvSpPr>
        <p:spPr>
          <a:xfrm>
            <a:off x="340301" y="2632570"/>
            <a:ext cx="2947482" cy="1592859"/>
          </a:xfrm>
        </p:spPr>
        <p:txBody>
          <a:bodyPr/>
          <a:lstStyle/>
          <a:p>
            <a:pPr algn="l"/>
            <a:r>
              <a:rPr lang="en-IN" dirty="0"/>
              <a:t>Auto Model</a:t>
            </a:r>
            <a:br>
              <a:rPr lang="en-IN" dirty="0"/>
            </a:br>
            <a:r>
              <a:rPr lang="en-IN" dirty="0"/>
              <a:t>Results</a:t>
            </a:r>
          </a:p>
        </p:txBody>
      </p:sp>
      <p:pic>
        <p:nvPicPr>
          <p:cNvPr id="6" name="Picture 5">
            <a:extLst>
              <a:ext uri="{FF2B5EF4-FFF2-40B4-BE49-F238E27FC236}">
                <a16:creationId xmlns:a16="http://schemas.microsoft.com/office/drawing/2014/main" id="{B12B7590-CB49-481D-A061-EFD0D83FDAF0}"/>
              </a:ext>
            </a:extLst>
          </p:cNvPr>
          <p:cNvPicPr>
            <a:picLocks noChangeAspect="1"/>
          </p:cNvPicPr>
          <p:nvPr/>
        </p:nvPicPr>
        <p:blipFill rotWithShape="1">
          <a:blip r:embed="rId2"/>
          <a:srcRect l="15314" t="40142" r="4554" b="11195"/>
          <a:stretch/>
        </p:blipFill>
        <p:spPr>
          <a:xfrm>
            <a:off x="3527727" y="552450"/>
            <a:ext cx="8166968" cy="2925494"/>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AA86901-02E6-4674-9154-B6240EC921FB}"/>
              </a:ext>
            </a:extLst>
          </p:cNvPr>
          <p:cNvPicPr>
            <a:picLocks noChangeAspect="1"/>
          </p:cNvPicPr>
          <p:nvPr/>
        </p:nvPicPr>
        <p:blipFill rotWithShape="1">
          <a:blip r:embed="rId3"/>
          <a:srcRect l="11764" t="40140" r="4789" b="11158"/>
          <a:stretch/>
        </p:blipFill>
        <p:spPr>
          <a:xfrm>
            <a:off x="3527727" y="3621553"/>
            <a:ext cx="8219975" cy="29254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8184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F080-AABD-4EE8-818D-C25C4E2CFD14}"/>
              </a:ext>
            </a:extLst>
          </p:cNvPr>
          <p:cNvSpPr>
            <a:spLocks noGrp="1"/>
          </p:cNvSpPr>
          <p:nvPr>
            <p:ph type="title"/>
          </p:nvPr>
        </p:nvSpPr>
        <p:spPr>
          <a:xfrm>
            <a:off x="310069" y="2221753"/>
            <a:ext cx="2947482" cy="2414493"/>
          </a:xfrm>
        </p:spPr>
        <p:txBody>
          <a:bodyPr/>
          <a:lstStyle/>
          <a:p>
            <a:r>
              <a:rPr lang="en-US" dirty="0"/>
              <a:t>Auto Model </a:t>
            </a:r>
            <a:br>
              <a:rPr lang="en-US" dirty="0"/>
            </a:br>
            <a:r>
              <a:rPr lang="en-US" dirty="0"/>
              <a:t>Performance Comparison</a:t>
            </a:r>
          </a:p>
        </p:txBody>
      </p:sp>
      <p:pic>
        <p:nvPicPr>
          <p:cNvPr id="4" name="Content Placeholder 3">
            <a:extLst>
              <a:ext uri="{FF2B5EF4-FFF2-40B4-BE49-F238E27FC236}">
                <a16:creationId xmlns:a16="http://schemas.microsoft.com/office/drawing/2014/main" id="{513660C5-2AE9-4363-B0CE-3A70B2B47F63}"/>
              </a:ext>
            </a:extLst>
          </p:cNvPr>
          <p:cNvPicPr>
            <a:picLocks noGrp="1" noChangeAspect="1"/>
          </p:cNvPicPr>
          <p:nvPr>
            <p:ph idx="1"/>
          </p:nvPr>
        </p:nvPicPr>
        <p:blipFill>
          <a:blip r:embed="rId2"/>
          <a:stretch>
            <a:fillRect/>
          </a:stretch>
        </p:blipFill>
        <p:spPr>
          <a:xfrm>
            <a:off x="3562348" y="2331083"/>
            <a:ext cx="8143877" cy="2705099"/>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A263D2BD-8CF4-4237-BF26-673F8ADA4613}"/>
              </a:ext>
            </a:extLst>
          </p:cNvPr>
          <p:cNvSpPr txBox="1"/>
          <p:nvPr/>
        </p:nvSpPr>
        <p:spPr>
          <a:xfrm>
            <a:off x="3562349" y="1485787"/>
            <a:ext cx="7953375" cy="523220"/>
          </a:xfrm>
          <a:prstGeom prst="rect">
            <a:avLst/>
          </a:prstGeom>
          <a:noFill/>
        </p:spPr>
        <p:txBody>
          <a:bodyPr wrap="square" rtlCol="0">
            <a:spAutoFit/>
          </a:bodyPr>
          <a:lstStyle/>
          <a:p>
            <a:r>
              <a:rPr lang="en-IN" sz="2800" dirty="0"/>
              <a:t>Performance Measures of Auto model are as follows:</a:t>
            </a:r>
          </a:p>
        </p:txBody>
      </p:sp>
    </p:spTree>
    <p:extLst>
      <p:ext uri="{BB962C8B-B14F-4D97-AF65-F5344CB8AC3E}">
        <p14:creationId xmlns:p14="http://schemas.microsoft.com/office/powerpoint/2010/main" val="2834203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630C-C503-460D-9B83-810AB638715F}"/>
              </a:ext>
            </a:extLst>
          </p:cNvPr>
          <p:cNvSpPr>
            <a:spLocks noGrp="1"/>
          </p:cNvSpPr>
          <p:nvPr>
            <p:ph type="title"/>
          </p:nvPr>
        </p:nvSpPr>
        <p:spPr/>
        <p:txBody>
          <a:bodyPr/>
          <a:lstStyle/>
          <a:p>
            <a:r>
              <a:rPr lang="en-IN" dirty="0"/>
              <a:t>6. Deployment</a:t>
            </a:r>
          </a:p>
        </p:txBody>
      </p:sp>
      <p:sp>
        <p:nvSpPr>
          <p:cNvPr id="3" name="Content Placeholder 2">
            <a:extLst>
              <a:ext uri="{FF2B5EF4-FFF2-40B4-BE49-F238E27FC236}">
                <a16:creationId xmlns:a16="http://schemas.microsoft.com/office/drawing/2014/main" id="{A3AA4F24-1D8C-49B3-A1F2-C89FFABCD6A5}"/>
              </a:ext>
            </a:extLst>
          </p:cNvPr>
          <p:cNvSpPr>
            <a:spLocks noGrp="1"/>
          </p:cNvSpPr>
          <p:nvPr>
            <p:ph idx="1"/>
          </p:nvPr>
        </p:nvSpPr>
        <p:spPr>
          <a:xfrm>
            <a:off x="3667125" y="864108"/>
            <a:ext cx="7972425" cy="5120640"/>
          </a:xfrm>
        </p:spPr>
        <p:txBody>
          <a:bodyPr>
            <a:normAutofit lnSpcReduction="10000"/>
          </a:bodyPr>
          <a:lstStyle/>
          <a:p>
            <a:pPr marL="0" indent="0">
              <a:buNone/>
            </a:pPr>
            <a:r>
              <a:rPr lang="en-IN" sz="2400" b="1" dirty="0">
                <a:latin typeface="Calibri" panose="020F0502020204030204" pitchFamily="34" charset="0"/>
                <a:cs typeface="Calibri" panose="020F0502020204030204" pitchFamily="34" charset="0"/>
              </a:rPr>
              <a:t>Deployment:</a:t>
            </a:r>
          </a:p>
          <a:p>
            <a:r>
              <a:rPr lang="en-IN" sz="2400" dirty="0">
                <a:latin typeface="Calibri" panose="020F0502020204030204" pitchFamily="34" charset="0"/>
                <a:cs typeface="Calibri" panose="020F0502020204030204" pitchFamily="34" charset="0"/>
              </a:rPr>
              <a:t>Comparing p</a:t>
            </a:r>
            <a:r>
              <a:rPr lang="en-US" sz="2400" dirty="0">
                <a:latin typeface="Calibri" panose="020F0502020204030204" pitchFamily="34" charset="0"/>
                <a:cs typeface="Calibri" panose="020F0502020204030204" pitchFamily="34" charset="0"/>
              </a:rPr>
              <a:t>performance measure of  Naïve Bayes, Decision Tree and Generalized Linear Model(GLM) on basis of Accuracy and other parameter . </a:t>
            </a:r>
          </a:p>
          <a:p>
            <a:r>
              <a:rPr lang="en-US" sz="2400" dirty="0">
                <a:latin typeface="Calibri" panose="020F0502020204030204" pitchFamily="34" charset="0"/>
                <a:cs typeface="Calibri" panose="020F0502020204030204" pitchFamily="34" charset="0"/>
              </a:rPr>
              <a:t>It is observed highest accuracy out three model is for Generalized Linear Model </a:t>
            </a:r>
            <a:r>
              <a:rPr lang="en-US" sz="2400" b="1" dirty="0">
                <a:latin typeface="Calibri" panose="020F0502020204030204" pitchFamily="34" charset="0"/>
                <a:cs typeface="Calibri" panose="020F0502020204030204" pitchFamily="34" charset="0"/>
              </a:rPr>
              <a:t>81.60 % </a:t>
            </a:r>
            <a:r>
              <a:rPr lang="en-US" sz="2400" dirty="0">
                <a:latin typeface="Calibri" panose="020F0502020204030204" pitchFamily="34" charset="0"/>
                <a:cs typeface="Calibri" panose="020F0502020204030204" pitchFamily="34" charset="0"/>
              </a:rPr>
              <a:t>followed by Naïve Bayes </a:t>
            </a:r>
            <a:r>
              <a:rPr lang="en-US" sz="2400" b="1" dirty="0">
                <a:latin typeface="Calibri" panose="020F0502020204030204" pitchFamily="34" charset="0"/>
                <a:cs typeface="Calibri" panose="020F0502020204030204" pitchFamily="34" charset="0"/>
              </a:rPr>
              <a:t>80.82 %</a:t>
            </a:r>
            <a:r>
              <a:rPr lang="en-US" sz="2400" dirty="0">
                <a:latin typeface="Calibri" panose="020F0502020204030204" pitchFamily="34" charset="0"/>
                <a:cs typeface="Calibri" panose="020F0502020204030204" pitchFamily="34" charset="0"/>
              </a:rPr>
              <a:t> and lowest is by Decision Tree Model </a:t>
            </a:r>
            <a:r>
              <a:rPr lang="en-US" sz="2400" b="1" dirty="0">
                <a:latin typeface="Calibri" panose="020F0502020204030204" pitchFamily="34" charset="0"/>
                <a:cs typeface="Calibri" panose="020F0502020204030204" pitchFamily="34" charset="0"/>
              </a:rPr>
              <a:t>70.50 %</a:t>
            </a:r>
            <a:r>
              <a:rPr lang="en-US" sz="2400" dirty="0">
                <a:latin typeface="Calibri" panose="020F0502020204030204" pitchFamily="34" charset="0"/>
                <a:cs typeface="Calibri" panose="020F0502020204030204" pitchFamily="34" charset="0"/>
              </a:rPr>
              <a:t> . </a:t>
            </a:r>
          </a:p>
          <a:p>
            <a:r>
              <a:rPr lang="en-US" sz="2400" dirty="0">
                <a:latin typeface="Calibri" panose="020F0502020204030204" pitchFamily="34" charset="0"/>
                <a:cs typeface="Calibri" panose="020F0502020204030204" pitchFamily="34" charset="0"/>
              </a:rPr>
              <a:t>Therefore Generalized Linear Model has been selected for deployment from three models tested. </a:t>
            </a:r>
          </a:p>
          <a:p>
            <a:r>
              <a:rPr lang="en-US" sz="2400" dirty="0">
                <a:latin typeface="Calibri" panose="020F0502020204030204" pitchFamily="34" charset="0"/>
                <a:cs typeface="Calibri" panose="020F0502020204030204" pitchFamily="34" charset="0"/>
              </a:rPr>
              <a:t>Initially we will deployment model in UAT environment (User Accept Testing ) and further exhaustive testing will be done. And once solution is approved in UAT it will be deployed in Production environment of Credit Card issuing organization or Bank. </a:t>
            </a:r>
          </a:p>
        </p:txBody>
      </p:sp>
    </p:spTree>
    <p:extLst>
      <p:ext uri="{BB962C8B-B14F-4D97-AF65-F5344CB8AC3E}">
        <p14:creationId xmlns:p14="http://schemas.microsoft.com/office/powerpoint/2010/main" val="340719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3A83-8A8B-40F4-957E-350C843A98D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D26DBC5-5B70-4B0D-884A-B08A9CD9D4B2}"/>
              </a:ext>
            </a:extLst>
          </p:cNvPr>
          <p:cNvSpPr>
            <a:spLocks noGrp="1"/>
          </p:cNvSpPr>
          <p:nvPr>
            <p:ph idx="1"/>
          </p:nvPr>
        </p:nvSpPr>
        <p:spPr/>
        <p:txBody>
          <a:bodyPr>
            <a:normAutofit/>
          </a:bodyPr>
          <a:lstStyle/>
          <a:p>
            <a:pPr marL="0" indent="0">
              <a:buNone/>
            </a:pPr>
            <a:r>
              <a:rPr lang="en-IN" sz="2800" b="1" dirty="0"/>
              <a:t>Conclusion :</a:t>
            </a:r>
          </a:p>
          <a:p>
            <a:r>
              <a:rPr lang="en-IN" sz="2800" dirty="0"/>
              <a:t>While using Auto model functionality of Rapid Miner on same dataset minor increase in accuracy was observer for all three model tested in solution.</a:t>
            </a:r>
          </a:p>
          <a:p>
            <a:r>
              <a:rPr lang="en-IN" sz="2800" dirty="0"/>
              <a:t>Further improvisations can be done in solution by adding data preparation step, operators and tuning  parameter of each model to predict the outcome of a system which will benefit to Credit Card Issuing organisation and Banks.</a:t>
            </a:r>
          </a:p>
          <a:p>
            <a:endParaRPr lang="en-US" dirty="0"/>
          </a:p>
        </p:txBody>
      </p:sp>
    </p:spTree>
    <p:extLst>
      <p:ext uri="{BB962C8B-B14F-4D97-AF65-F5344CB8AC3E}">
        <p14:creationId xmlns:p14="http://schemas.microsoft.com/office/powerpoint/2010/main" val="2338949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11AE4-D43A-4044-9DAC-251B8653BB32}"/>
              </a:ext>
            </a:extLst>
          </p:cNvPr>
          <p:cNvSpPr>
            <a:spLocks noGrp="1"/>
          </p:cNvSpPr>
          <p:nvPr>
            <p:ph type="title"/>
          </p:nvPr>
        </p:nvSpPr>
        <p:spPr/>
        <p:txBody>
          <a:bodyPr/>
          <a:lstStyle/>
          <a:p>
            <a:pPr algn="ctr"/>
            <a:r>
              <a:rPr lang="en-US" dirty="0"/>
              <a:t>Questions?</a:t>
            </a:r>
          </a:p>
        </p:txBody>
      </p:sp>
      <p:sp>
        <p:nvSpPr>
          <p:cNvPr id="3" name="Content Placeholder 2">
            <a:extLst>
              <a:ext uri="{FF2B5EF4-FFF2-40B4-BE49-F238E27FC236}">
                <a16:creationId xmlns:a16="http://schemas.microsoft.com/office/drawing/2014/main" id="{6C6B1F17-B0D9-4B5E-AA06-301F2E3FEF68}"/>
              </a:ext>
            </a:extLst>
          </p:cNvPr>
          <p:cNvSpPr>
            <a:spLocks noGrp="1"/>
          </p:cNvSpPr>
          <p:nvPr>
            <p:ph idx="1"/>
          </p:nvPr>
        </p:nvSpPr>
        <p:spPr/>
        <p:txBody>
          <a:bodyPr>
            <a:normAutofit/>
          </a:bodyPr>
          <a:lstStyle/>
          <a:p>
            <a:pPr marL="0" indent="0" algn="ctr">
              <a:buNone/>
            </a:pPr>
            <a:r>
              <a:rPr lang="en-US" sz="8000" dirty="0"/>
              <a:t>THANK</a:t>
            </a:r>
            <a:r>
              <a:rPr lang="en-US" sz="6000" dirty="0"/>
              <a:t>  </a:t>
            </a:r>
            <a:r>
              <a:rPr lang="en-US" sz="8000" dirty="0"/>
              <a:t>YOU</a:t>
            </a:r>
            <a:r>
              <a:rPr lang="en-US" sz="6000" dirty="0"/>
              <a:t> </a:t>
            </a:r>
          </a:p>
        </p:txBody>
      </p:sp>
    </p:spTree>
    <p:extLst>
      <p:ext uri="{BB962C8B-B14F-4D97-AF65-F5344CB8AC3E}">
        <p14:creationId xmlns:p14="http://schemas.microsoft.com/office/powerpoint/2010/main" val="603566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8E3B-2243-4DC7-B9ED-DA6ABA614B53}"/>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DF3BE528-588A-47C2-AFB0-AE31E0FFCE87}"/>
              </a:ext>
            </a:extLst>
          </p:cNvPr>
          <p:cNvSpPr>
            <a:spLocks noGrp="1"/>
          </p:cNvSpPr>
          <p:nvPr>
            <p:ph idx="1"/>
          </p:nvPr>
        </p:nvSpPr>
        <p:spPr/>
        <p:txBody>
          <a:bodyPr>
            <a:normAutofit lnSpcReduction="10000"/>
          </a:bodyPr>
          <a:lstStyle/>
          <a:p>
            <a:r>
              <a:rPr lang="en-IN" sz="2800" dirty="0"/>
              <a:t>The motive of the project is to predict whether the Credit Card Customer will default in making payment next month using CRISP-DM methodology</a:t>
            </a:r>
          </a:p>
          <a:p>
            <a:r>
              <a:rPr lang="en-IN" sz="2800" dirty="0"/>
              <a:t>The phases of the methodology is as follows:</a:t>
            </a:r>
          </a:p>
          <a:p>
            <a:pPr marL="457200" indent="-457200">
              <a:buAutoNum type="arabicPeriod"/>
            </a:pPr>
            <a:r>
              <a:rPr lang="en-IN" sz="2800" dirty="0"/>
              <a:t>Business Understanding</a:t>
            </a:r>
          </a:p>
          <a:p>
            <a:pPr marL="457200" indent="-457200">
              <a:buAutoNum type="arabicPeriod"/>
            </a:pPr>
            <a:r>
              <a:rPr lang="en-IN" sz="2800" dirty="0"/>
              <a:t>Data Understanding</a:t>
            </a:r>
          </a:p>
          <a:p>
            <a:pPr marL="457200" indent="-457200">
              <a:buAutoNum type="arabicPeriod"/>
            </a:pPr>
            <a:r>
              <a:rPr lang="en-IN" sz="2800" dirty="0"/>
              <a:t>Data Preparation</a:t>
            </a:r>
          </a:p>
          <a:p>
            <a:pPr marL="457200" indent="-457200">
              <a:buAutoNum type="arabicPeriod"/>
            </a:pPr>
            <a:r>
              <a:rPr lang="en-IN" sz="2800" dirty="0"/>
              <a:t>Modelling</a:t>
            </a:r>
          </a:p>
          <a:p>
            <a:pPr marL="457200" indent="-457200">
              <a:buAutoNum type="arabicPeriod"/>
            </a:pPr>
            <a:r>
              <a:rPr lang="en-IN" sz="2800" dirty="0"/>
              <a:t>Evaluation</a:t>
            </a:r>
          </a:p>
          <a:p>
            <a:pPr marL="457200" indent="-457200">
              <a:buAutoNum type="arabicPeriod"/>
            </a:pPr>
            <a:r>
              <a:rPr lang="en-IN" sz="2800" dirty="0"/>
              <a:t>Deployment</a:t>
            </a:r>
          </a:p>
        </p:txBody>
      </p:sp>
    </p:spTree>
    <p:extLst>
      <p:ext uri="{BB962C8B-B14F-4D97-AF65-F5344CB8AC3E}">
        <p14:creationId xmlns:p14="http://schemas.microsoft.com/office/powerpoint/2010/main" val="245072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BE5D0-D234-4513-ADEE-93A5C6333432}"/>
              </a:ext>
            </a:extLst>
          </p:cNvPr>
          <p:cNvSpPr>
            <a:spLocks noGrp="1"/>
          </p:cNvSpPr>
          <p:nvPr>
            <p:ph type="title"/>
          </p:nvPr>
        </p:nvSpPr>
        <p:spPr/>
        <p:txBody>
          <a:bodyPr/>
          <a:lstStyle/>
          <a:p>
            <a:r>
              <a:rPr lang="en-IN" dirty="0"/>
              <a:t>1. Business Understanding</a:t>
            </a:r>
          </a:p>
        </p:txBody>
      </p:sp>
      <p:sp>
        <p:nvSpPr>
          <p:cNvPr id="3" name="Content Placeholder 2">
            <a:extLst>
              <a:ext uri="{FF2B5EF4-FFF2-40B4-BE49-F238E27FC236}">
                <a16:creationId xmlns:a16="http://schemas.microsoft.com/office/drawing/2014/main" id="{7395111E-E22A-41BA-9FEE-9CF6EC2BC12D}"/>
              </a:ext>
            </a:extLst>
          </p:cNvPr>
          <p:cNvSpPr>
            <a:spLocks noGrp="1"/>
          </p:cNvSpPr>
          <p:nvPr>
            <p:ph idx="1"/>
          </p:nvPr>
        </p:nvSpPr>
        <p:spPr>
          <a:xfrm>
            <a:off x="3543299" y="762000"/>
            <a:ext cx="8124825" cy="5334000"/>
          </a:xfrm>
        </p:spPr>
        <p:txBody>
          <a:bodyPr>
            <a:normAutofit lnSpcReduction="10000"/>
          </a:bodyPr>
          <a:lstStyle/>
          <a:p>
            <a:r>
              <a:rPr lang="en-IN" sz="2400" dirty="0"/>
              <a:t>Understanding key success factors of Credit Card Issuing organization and Banks.	</a:t>
            </a:r>
          </a:p>
          <a:p>
            <a:r>
              <a:rPr lang="en-IN" sz="2400" dirty="0"/>
              <a:t>Helping the Credit Card Issuing organization and Bank to assess  and forecast customer payment profile.</a:t>
            </a:r>
          </a:p>
          <a:p>
            <a:r>
              <a:rPr lang="en-IN" sz="2400" dirty="0"/>
              <a:t>Assess risk associated with individual customers of making timely payment.</a:t>
            </a:r>
          </a:p>
          <a:p>
            <a:r>
              <a:rPr lang="en-IN" sz="2400" dirty="0"/>
              <a:t>Prediction from solution will help bank to plan mitigation in case of default by taking step to recover payment.</a:t>
            </a:r>
          </a:p>
          <a:p>
            <a:r>
              <a:rPr lang="en-IN" sz="2400" dirty="0"/>
              <a:t>Insights from prediction can help Banks and Credit Card issuers  to identify change in market demand to introduce new product.</a:t>
            </a:r>
          </a:p>
          <a:p>
            <a:r>
              <a:rPr lang="en-IN" sz="2400" dirty="0"/>
              <a:t>Bank and Credit Card Issuing organization can create reward schemes to attract new customer and retain existing customers</a:t>
            </a:r>
          </a:p>
        </p:txBody>
      </p:sp>
    </p:spTree>
    <p:extLst>
      <p:ext uri="{BB962C8B-B14F-4D97-AF65-F5344CB8AC3E}">
        <p14:creationId xmlns:p14="http://schemas.microsoft.com/office/powerpoint/2010/main" val="1098017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BE5D0-D234-4513-ADEE-93A5C6333432}"/>
              </a:ext>
            </a:extLst>
          </p:cNvPr>
          <p:cNvSpPr>
            <a:spLocks noGrp="1"/>
          </p:cNvSpPr>
          <p:nvPr>
            <p:ph type="title"/>
          </p:nvPr>
        </p:nvSpPr>
        <p:spPr/>
        <p:txBody>
          <a:bodyPr/>
          <a:lstStyle/>
          <a:p>
            <a:r>
              <a:rPr lang="en-IN" dirty="0"/>
              <a:t>2. Data Understanding</a:t>
            </a:r>
          </a:p>
        </p:txBody>
      </p:sp>
      <p:sp>
        <p:nvSpPr>
          <p:cNvPr id="3" name="Content Placeholder 2">
            <a:extLst>
              <a:ext uri="{FF2B5EF4-FFF2-40B4-BE49-F238E27FC236}">
                <a16:creationId xmlns:a16="http://schemas.microsoft.com/office/drawing/2014/main" id="{7395111E-E22A-41BA-9FEE-9CF6EC2BC12D}"/>
              </a:ext>
            </a:extLst>
          </p:cNvPr>
          <p:cNvSpPr>
            <a:spLocks noGrp="1"/>
          </p:cNvSpPr>
          <p:nvPr>
            <p:ph idx="1"/>
          </p:nvPr>
        </p:nvSpPr>
        <p:spPr/>
        <p:txBody>
          <a:bodyPr>
            <a:normAutofit/>
          </a:bodyPr>
          <a:lstStyle/>
          <a:p>
            <a:r>
              <a:rPr lang="en-IN" sz="2800" dirty="0"/>
              <a:t>Dataset used here is a Credit card Dataset.</a:t>
            </a:r>
          </a:p>
          <a:p>
            <a:r>
              <a:rPr lang="en-US" sz="2800" dirty="0"/>
              <a:t>This dataset contains information on Customer Credit Card Payments, demographic factors, credit data, history of payment, and bill statements of credit card clients in Taiwan from April 2005 to September 2005.</a:t>
            </a:r>
          </a:p>
          <a:p>
            <a:r>
              <a:rPr lang="en-US" sz="2800" dirty="0"/>
              <a:t>There are 25 attributes in dataset with 30,000 records</a:t>
            </a:r>
          </a:p>
          <a:p>
            <a:r>
              <a:rPr lang="en-US" sz="2800" dirty="0">
                <a:hlinkClick r:id="rId2"/>
              </a:rPr>
              <a:t>https://www.kaggle.com/uciml/default-of-credit-card-clients-dataset</a:t>
            </a:r>
            <a:endParaRPr lang="en-US" sz="2800" dirty="0"/>
          </a:p>
        </p:txBody>
      </p:sp>
    </p:spTree>
    <p:extLst>
      <p:ext uri="{BB962C8B-B14F-4D97-AF65-F5344CB8AC3E}">
        <p14:creationId xmlns:p14="http://schemas.microsoft.com/office/powerpoint/2010/main" val="1822745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FE593-9D8B-4F58-B99E-7772E085A5C8}"/>
              </a:ext>
            </a:extLst>
          </p:cNvPr>
          <p:cNvSpPr>
            <a:spLocks noGrp="1"/>
          </p:cNvSpPr>
          <p:nvPr>
            <p:ph type="title"/>
          </p:nvPr>
        </p:nvSpPr>
        <p:spPr>
          <a:xfrm>
            <a:off x="503682" y="2940367"/>
            <a:ext cx="2834640" cy="977265"/>
          </a:xfrm>
        </p:spPr>
        <p:txBody>
          <a:bodyPr/>
          <a:lstStyle/>
          <a:p>
            <a:pPr algn="l"/>
            <a:r>
              <a:rPr lang="en-IN" dirty="0">
                <a:latin typeface="Calibri" panose="020F0502020204030204" pitchFamily="34" charset="0"/>
                <a:cs typeface="Calibri" panose="020F0502020204030204" pitchFamily="34" charset="0"/>
              </a:rPr>
              <a:t>3</a:t>
            </a:r>
            <a:r>
              <a:rPr lang="en-IN" dirty="0"/>
              <a:t>. Data Preparation</a:t>
            </a:r>
          </a:p>
        </p:txBody>
      </p:sp>
      <p:sp>
        <p:nvSpPr>
          <p:cNvPr id="7" name="Content Placeholder 6">
            <a:extLst>
              <a:ext uri="{FF2B5EF4-FFF2-40B4-BE49-F238E27FC236}">
                <a16:creationId xmlns:a16="http://schemas.microsoft.com/office/drawing/2014/main" id="{87863339-9FF1-43FE-89D5-0D91AE229D37}"/>
              </a:ext>
            </a:extLst>
          </p:cNvPr>
          <p:cNvSpPr>
            <a:spLocks noGrp="1"/>
          </p:cNvSpPr>
          <p:nvPr>
            <p:ph idx="1"/>
          </p:nvPr>
        </p:nvSpPr>
        <p:spPr>
          <a:xfrm>
            <a:off x="3867912" y="819150"/>
            <a:ext cx="7315200" cy="5170170"/>
          </a:xfrm>
        </p:spPr>
        <p:txBody>
          <a:bodyPr>
            <a:normAutofit/>
          </a:bodyPr>
          <a:lstStyle/>
          <a:p>
            <a:pPr marL="0" indent="0">
              <a:buNone/>
            </a:pPr>
            <a:r>
              <a:rPr lang="en-IN" sz="2400" dirty="0"/>
              <a:t>Data Preparation is carried out in order to filter data and make it accurate to perform operations.</a:t>
            </a:r>
          </a:p>
          <a:p>
            <a:r>
              <a:rPr lang="en-IN" sz="2400" dirty="0"/>
              <a:t>Data Preparation consists of the following steps.</a:t>
            </a:r>
          </a:p>
          <a:p>
            <a:pPr marL="457200" indent="-457200">
              <a:buAutoNum type="arabicPeriod"/>
            </a:pPr>
            <a:r>
              <a:rPr lang="en-IN" sz="2400" dirty="0"/>
              <a:t>Convert Numeric fields  to Binomial as applicable</a:t>
            </a:r>
          </a:p>
          <a:p>
            <a:pPr marL="457200" indent="-457200">
              <a:buAutoNum type="arabicPeriod"/>
            </a:pPr>
            <a:r>
              <a:rPr lang="en-IN" sz="2400" dirty="0"/>
              <a:t>Removal of Duplicate rows from dataset</a:t>
            </a:r>
          </a:p>
          <a:p>
            <a:pPr marL="457200" indent="-457200">
              <a:buAutoNum type="arabicPeriod"/>
            </a:pPr>
            <a:r>
              <a:rPr lang="en-IN" sz="2400" dirty="0"/>
              <a:t>Set Role –Set Target field in dataset (</a:t>
            </a:r>
            <a:r>
              <a:rPr lang="en-US" sz="2400" dirty="0"/>
              <a:t>default.payment.next.month)</a:t>
            </a:r>
            <a:endParaRPr lang="en-IN" sz="2400" dirty="0"/>
          </a:p>
          <a:p>
            <a:pPr marL="457200" indent="-457200">
              <a:buAutoNum type="arabicPeriod"/>
            </a:pPr>
            <a:r>
              <a:rPr lang="en-IN" sz="2400" dirty="0"/>
              <a:t>Exclude attributes from dataset with high negative and positive co-relation</a:t>
            </a:r>
          </a:p>
        </p:txBody>
      </p:sp>
    </p:spTree>
    <p:extLst>
      <p:ext uri="{BB962C8B-B14F-4D97-AF65-F5344CB8AC3E}">
        <p14:creationId xmlns:p14="http://schemas.microsoft.com/office/powerpoint/2010/main" val="154577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C766-A994-454D-A34C-57AF489D8A98}"/>
              </a:ext>
            </a:extLst>
          </p:cNvPr>
          <p:cNvSpPr>
            <a:spLocks noGrp="1"/>
          </p:cNvSpPr>
          <p:nvPr>
            <p:ph type="title"/>
          </p:nvPr>
        </p:nvSpPr>
        <p:spPr/>
        <p:txBody>
          <a:bodyPr/>
          <a:lstStyle/>
          <a:p>
            <a:r>
              <a:rPr lang="en-US" dirty="0"/>
              <a:t>Overall Solution</a:t>
            </a:r>
          </a:p>
        </p:txBody>
      </p:sp>
      <p:pic>
        <p:nvPicPr>
          <p:cNvPr id="5" name="Content Placeholder 4">
            <a:extLst>
              <a:ext uri="{FF2B5EF4-FFF2-40B4-BE49-F238E27FC236}">
                <a16:creationId xmlns:a16="http://schemas.microsoft.com/office/drawing/2014/main" id="{272D7B97-E430-47B6-9719-E5F239A17CE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22795"/>
          <a:stretch/>
        </p:blipFill>
        <p:spPr bwMode="auto">
          <a:xfrm>
            <a:off x="3609973" y="2544901"/>
            <a:ext cx="8153402" cy="3522524"/>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03EDAE52-2CBF-4640-BE6D-85E3F5807F54}"/>
              </a:ext>
            </a:extLst>
          </p:cNvPr>
          <p:cNvSpPr txBox="1"/>
          <p:nvPr/>
        </p:nvSpPr>
        <p:spPr>
          <a:xfrm>
            <a:off x="3609974" y="790575"/>
            <a:ext cx="8048625" cy="1754326"/>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The process consists of 5 phases:</a:t>
            </a:r>
          </a:p>
          <a:p>
            <a:pPr marL="342900" indent="-342900">
              <a:buAutoNum type="arabicPeriod"/>
            </a:pPr>
            <a:r>
              <a:rPr lang="en-IN" dirty="0">
                <a:latin typeface="Arial" panose="020B0604020202020204" pitchFamily="34" charset="0"/>
                <a:cs typeface="Arial" panose="020B0604020202020204" pitchFamily="34" charset="0"/>
              </a:rPr>
              <a:t>Data Retrieve</a:t>
            </a:r>
          </a:p>
          <a:p>
            <a:pPr marL="342900" indent="-342900">
              <a:buAutoNum type="arabicPeriod"/>
            </a:pPr>
            <a:r>
              <a:rPr lang="en-IN" dirty="0">
                <a:latin typeface="Arial" panose="020B0604020202020204" pitchFamily="34" charset="0"/>
                <a:cs typeface="Arial" panose="020B0604020202020204" pitchFamily="34" charset="0"/>
              </a:rPr>
              <a:t>Data Preparation</a:t>
            </a:r>
          </a:p>
          <a:p>
            <a:pPr marL="342900" indent="-342900">
              <a:buAutoNum type="arabicPeriod"/>
            </a:pPr>
            <a:r>
              <a:rPr lang="en-IN" dirty="0">
                <a:latin typeface="Arial" panose="020B0604020202020204" pitchFamily="34" charset="0"/>
                <a:cs typeface="Arial" panose="020B0604020202020204" pitchFamily="34" charset="0"/>
              </a:rPr>
              <a:t>Splitting Data</a:t>
            </a:r>
          </a:p>
          <a:p>
            <a:pPr marL="342900" indent="-342900">
              <a:buAutoNum type="arabicPeriod"/>
            </a:pPr>
            <a:r>
              <a:rPr lang="en-IN" dirty="0">
                <a:latin typeface="Arial" panose="020B0604020202020204" pitchFamily="34" charset="0"/>
                <a:cs typeface="Arial" panose="020B0604020202020204" pitchFamily="34" charset="0"/>
              </a:rPr>
              <a:t>Model Process</a:t>
            </a:r>
          </a:p>
          <a:p>
            <a:pPr marL="342900" indent="-342900">
              <a:buAutoNum type="arabicPeriod"/>
            </a:pPr>
            <a:r>
              <a:rPr lang="en-IN" dirty="0">
                <a:latin typeface="Arial" panose="020B0604020202020204" pitchFamily="34" charset="0"/>
                <a:cs typeface="Arial" panose="020B0604020202020204" pitchFamily="34" charset="0"/>
              </a:rPr>
              <a:t>Algorithm for Performance Calculation</a:t>
            </a:r>
          </a:p>
        </p:txBody>
      </p:sp>
    </p:spTree>
    <p:extLst>
      <p:ext uri="{BB962C8B-B14F-4D97-AF65-F5344CB8AC3E}">
        <p14:creationId xmlns:p14="http://schemas.microsoft.com/office/powerpoint/2010/main" val="712670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FE593-9D8B-4F58-B99E-7772E085A5C8}"/>
              </a:ext>
            </a:extLst>
          </p:cNvPr>
          <p:cNvSpPr>
            <a:spLocks noGrp="1"/>
          </p:cNvSpPr>
          <p:nvPr>
            <p:ph type="title"/>
          </p:nvPr>
        </p:nvSpPr>
        <p:spPr/>
        <p:txBody>
          <a:bodyPr/>
          <a:lstStyle/>
          <a:p>
            <a:pPr algn="l"/>
            <a:r>
              <a:rPr lang="en-IN" dirty="0"/>
              <a:t>Data Preparation</a:t>
            </a:r>
          </a:p>
        </p:txBody>
      </p:sp>
      <p:pic>
        <p:nvPicPr>
          <p:cNvPr id="3" name="Picture 2">
            <a:extLst>
              <a:ext uri="{FF2B5EF4-FFF2-40B4-BE49-F238E27FC236}">
                <a16:creationId xmlns:a16="http://schemas.microsoft.com/office/drawing/2014/main" id="{73B2A929-A832-438A-B532-D28A41F339BF}"/>
              </a:ext>
            </a:extLst>
          </p:cNvPr>
          <p:cNvPicPr>
            <a:picLocks noChangeAspect="1"/>
          </p:cNvPicPr>
          <p:nvPr/>
        </p:nvPicPr>
        <p:blipFill rotWithShape="1">
          <a:blip r:embed="rId2"/>
          <a:srcRect l="14422" t="23473" r="17730" b="21250"/>
          <a:stretch/>
        </p:blipFill>
        <p:spPr>
          <a:xfrm>
            <a:off x="3570644" y="2331720"/>
            <a:ext cx="8182229" cy="3735705"/>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63321449-0C26-4A02-A58B-19C551515B5A}"/>
              </a:ext>
            </a:extLst>
          </p:cNvPr>
          <p:cNvSpPr txBox="1"/>
          <p:nvPr/>
        </p:nvSpPr>
        <p:spPr>
          <a:xfrm>
            <a:off x="3570644" y="781050"/>
            <a:ext cx="8182229" cy="1477328"/>
          </a:xfrm>
          <a:prstGeom prst="rect">
            <a:avLst/>
          </a:prstGeom>
          <a:noFill/>
        </p:spPr>
        <p:txBody>
          <a:bodyPr wrap="square" rtlCol="0">
            <a:spAutoFit/>
          </a:bodyPr>
          <a:lstStyle/>
          <a:p>
            <a:r>
              <a:rPr lang="en-IN" dirty="0"/>
              <a:t>Data Preparation Steps:</a:t>
            </a:r>
          </a:p>
          <a:p>
            <a:pPr marL="342900" indent="-342900">
              <a:buAutoNum type="arabicPeriod"/>
            </a:pPr>
            <a:r>
              <a:rPr lang="en-IN" dirty="0"/>
              <a:t>Numerical to Binomial conversion of values</a:t>
            </a:r>
          </a:p>
          <a:p>
            <a:pPr marL="342900" indent="-342900">
              <a:buAutoNum type="arabicPeriod"/>
            </a:pPr>
            <a:r>
              <a:rPr lang="en-IN" dirty="0"/>
              <a:t>Remove duplicate values</a:t>
            </a:r>
          </a:p>
          <a:p>
            <a:pPr marL="342900" indent="-342900">
              <a:buAutoNum type="arabicPeriod"/>
            </a:pPr>
            <a:r>
              <a:rPr lang="en-IN" dirty="0"/>
              <a:t>Set Role</a:t>
            </a:r>
          </a:p>
          <a:p>
            <a:pPr marL="342900" indent="-342900">
              <a:buAutoNum type="arabicPeriod"/>
            </a:pPr>
            <a:r>
              <a:rPr lang="en-IN" dirty="0"/>
              <a:t>Exclude Attributes</a:t>
            </a:r>
          </a:p>
        </p:txBody>
      </p:sp>
    </p:spTree>
    <p:extLst>
      <p:ext uri="{BB962C8B-B14F-4D97-AF65-F5344CB8AC3E}">
        <p14:creationId xmlns:p14="http://schemas.microsoft.com/office/powerpoint/2010/main" val="598038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FE593-9D8B-4F58-B99E-7772E085A5C8}"/>
              </a:ext>
            </a:extLst>
          </p:cNvPr>
          <p:cNvSpPr>
            <a:spLocks noGrp="1"/>
          </p:cNvSpPr>
          <p:nvPr>
            <p:ph type="title"/>
          </p:nvPr>
        </p:nvSpPr>
        <p:spPr>
          <a:xfrm>
            <a:off x="545432" y="2781828"/>
            <a:ext cx="2208351" cy="1294343"/>
          </a:xfrm>
        </p:spPr>
        <p:txBody>
          <a:bodyPr/>
          <a:lstStyle/>
          <a:p>
            <a:pPr algn="l"/>
            <a:r>
              <a:rPr lang="en-IN" dirty="0"/>
              <a:t>Split Data</a:t>
            </a:r>
          </a:p>
        </p:txBody>
      </p:sp>
      <p:pic>
        <p:nvPicPr>
          <p:cNvPr id="5" name="Picture 4">
            <a:extLst>
              <a:ext uri="{FF2B5EF4-FFF2-40B4-BE49-F238E27FC236}">
                <a16:creationId xmlns:a16="http://schemas.microsoft.com/office/drawing/2014/main" id="{5B11E0FE-C380-4CDB-BCB8-0B5CF4B31C3E}"/>
              </a:ext>
            </a:extLst>
          </p:cNvPr>
          <p:cNvPicPr>
            <a:picLocks noChangeAspect="1"/>
          </p:cNvPicPr>
          <p:nvPr/>
        </p:nvPicPr>
        <p:blipFill rotWithShape="1">
          <a:blip r:embed="rId2"/>
          <a:srcRect l="14526" t="23018" r="16395" b="19053"/>
          <a:stretch/>
        </p:blipFill>
        <p:spPr>
          <a:xfrm>
            <a:off x="3616993" y="2200275"/>
            <a:ext cx="8029575" cy="386715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2CDBB6A4-D6DE-4832-9183-5455801492D2}"/>
              </a:ext>
            </a:extLst>
          </p:cNvPr>
          <p:cNvSpPr txBox="1"/>
          <p:nvPr/>
        </p:nvSpPr>
        <p:spPr>
          <a:xfrm>
            <a:off x="3616993" y="861461"/>
            <a:ext cx="8029575" cy="1200329"/>
          </a:xfrm>
          <a:prstGeom prst="rect">
            <a:avLst/>
          </a:prstGeom>
          <a:noFill/>
        </p:spPr>
        <p:txBody>
          <a:bodyPr wrap="square" rtlCol="0">
            <a:spAutoFit/>
          </a:bodyPr>
          <a:lstStyle/>
          <a:p>
            <a:r>
              <a:rPr lang="en-IN" sz="2400" dirty="0"/>
              <a:t>Splitting of Data:</a:t>
            </a:r>
          </a:p>
          <a:p>
            <a:r>
              <a:rPr lang="en-IN" sz="2400" dirty="0"/>
              <a:t>Split Data allows to perform Cross Validation. It can be Achieved by enumerating the partitions(Training and Test)</a:t>
            </a:r>
          </a:p>
        </p:txBody>
      </p:sp>
    </p:spTree>
    <p:extLst>
      <p:ext uri="{BB962C8B-B14F-4D97-AF65-F5344CB8AC3E}">
        <p14:creationId xmlns:p14="http://schemas.microsoft.com/office/powerpoint/2010/main" val="2526879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FE593-9D8B-4F58-B99E-7772E085A5C8}"/>
              </a:ext>
            </a:extLst>
          </p:cNvPr>
          <p:cNvSpPr>
            <a:spLocks noGrp="1"/>
          </p:cNvSpPr>
          <p:nvPr>
            <p:ph type="title"/>
          </p:nvPr>
        </p:nvSpPr>
        <p:spPr>
          <a:xfrm>
            <a:off x="620129" y="2781828"/>
            <a:ext cx="3195586" cy="1294343"/>
          </a:xfrm>
        </p:spPr>
        <p:txBody>
          <a:bodyPr/>
          <a:lstStyle/>
          <a:p>
            <a:pPr algn="l"/>
            <a:r>
              <a:rPr lang="en-IN" dirty="0">
                <a:latin typeface="Calibri" panose="020F0502020204030204" pitchFamily="34" charset="0"/>
                <a:cs typeface="Calibri" panose="020F0502020204030204" pitchFamily="34" charset="0"/>
              </a:rPr>
              <a:t>4</a:t>
            </a:r>
            <a:r>
              <a:rPr lang="en-IN" dirty="0"/>
              <a:t>. Modelling</a:t>
            </a:r>
          </a:p>
        </p:txBody>
      </p:sp>
      <p:pic>
        <p:nvPicPr>
          <p:cNvPr id="4" name="Picture 3">
            <a:extLst>
              <a:ext uri="{FF2B5EF4-FFF2-40B4-BE49-F238E27FC236}">
                <a16:creationId xmlns:a16="http://schemas.microsoft.com/office/drawing/2014/main" id="{5232104F-CA64-4DB8-BBBE-F7AFD1247FCA}"/>
              </a:ext>
            </a:extLst>
          </p:cNvPr>
          <p:cNvPicPr>
            <a:picLocks noChangeAspect="1"/>
          </p:cNvPicPr>
          <p:nvPr/>
        </p:nvPicPr>
        <p:blipFill rotWithShape="1">
          <a:blip r:embed="rId2"/>
          <a:srcRect l="14368" t="23438" r="16554" b="24598"/>
          <a:stretch/>
        </p:blipFill>
        <p:spPr>
          <a:xfrm>
            <a:off x="3570771" y="2409825"/>
            <a:ext cx="8135453" cy="3552825"/>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F9892A4B-064F-461F-9903-0C2120494D93}"/>
              </a:ext>
            </a:extLst>
          </p:cNvPr>
          <p:cNvSpPr txBox="1"/>
          <p:nvPr/>
        </p:nvSpPr>
        <p:spPr>
          <a:xfrm>
            <a:off x="3533775" y="771525"/>
            <a:ext cx="8143875" cy="1785104"/>
          </a:xfrm>
          <a:prstGeom prst="rect">
            <a:avLst/>
          </a:prstGeom>
          <a:noFill/>
        </p:spPr>
        <p:txBody>
          <a:bodyPr wrap="square" rtlCol="0">
            <a:spAutoFit/>
          </a:bodyPr>
          <a:lstStyle/>
          <a:p>
            <a:r>
              <a:rPr lang="en-IN" sz="2200" dirty="0"/>
              <a:t>Algorithms applied are as follows:</a:t>
            </a:r>
          </a:p>
          <a:p>
            <a:pPr marL="342900" indent="-342900">
              <a:buAutoNum type="arabicPeriod"/>
            </a:pPr>
            <a:r>
              <a:rPr lang="en-IN" sz="2200" dirty="0"/>
              <a:t>Naive Bayes Algorithm</a:t>
            </a:r>
          </a:p>
          <a:p>
            <a:pPr marL="342900" indent="-342900">
              <a:buAutoNum type="arabicPeriod"/>
            </a:pPr>
            <a:r>
              <a:rPr lang="en-IN" sz="2200" dirty="0"/>
              <a:t>Decision Tree Model</a:t>
            </a:r>
          </a:p>
          <a:p>
            <a:pPr marL="342900" indent="-342900">
              <a:buAutoNum type="arabicPeriod"/>
            </a:pPr>
            <a:r>
              <a:rPr lang="en-IN" sz="2200" dirty="0"/>
              <a:t>Generalised Linear Model Algorithm</a:t>
            </a:r>
          </a:p>
          <a:p>
            <a:endParaRPr lang="en-IN" sz="2200" dirty="0"/>
          </a:p>
        </p:txBody>
      </p:sp>
    </p:spTree>
    <p:extLst>
      <p:ext uri="{BB962C8B-B14F-4D97-AF65-F5344CB8AC3E}">
        <p14:creationId xmlns:p14="http://schemas.microsoft.com/office/powerpoint/2010/main" val="324357947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TM10001115[[fn=Parcel]]</Template>
  <TotalTime>558</TotalTime>
  <Words>696</Words>
  <Application>Microsoft Office PowerPoint</Application>
  <PresentationFormat>Widescreen</PresentationFormat>
  <Paragraphs>81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Corbel</vt:lpstr>
      <vt:lpstr>Times New Roman</vt:lpstr>
      <vt:lpstr>Wingdings 2</vt:lpstr>
      <vt:lpstr>Frame</vt:lpstr>
      <vt:lpstr>Detect Credit Card Payment  Default By Customer Using CRSIP-DM Methodology And RapidMiner </vt:lpstr>
      <vt:lpstr>Introduction</vt:lpstr>
      <vt:lpstr>1. Business Understanding</vt:lpstr>
      <vt:lpstr>2. Data Understanding</vt:lpstr>
      <vt:lpstr>3. Data Preparation</vt:lpstr>
      <vt:lpstr>Overall Solution</vt:lpstr>
      <vt:lpstr>Data Preparation</vt:lpstr>
      <vt:lpstr>Split Data</vt:lpstr>
      <vt:lpstr>4. Modelling</vt:lpstr>
      <vt:lpstr>5. Evaluation- Performance of Decision Tree Model</vt:lpstr>
      <vt:lpstr>Evaluation - Performance of Naïve Bayes Model</vt:lpstr>
      <vt:lpstr>Evaluation - Performance of Generalised Linear Model</vt:lpstr>
      <vt:lpstr>Comparison of Performance Parameter of Models used</vt:lpstr>
      <vt:lpstr>Auto Model Results</vt:lpstr>
      <vt:lpstr>Auto Model  Performance Comparison</vt:lpstr>
      <vt:lpstr>6. Deployment</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Client Data – Implementation of CRISP-DM Model</dc:title>
  <dc:creator>Tanmay Bane</dc:creator>
  <cp:lastModifiedBy>Tanmay Bane</cp:lastModifiedBy>
  <cp:revision>46</cp:revision>
  <dcterms:created xsi:type="dcterms:W3CDTF">2020-08-02T21:44:00Z</dcterms:created>
  <dcterms:modified xsi:type="dcterms:W3CDTF">2020-08-08T16:47:18Z</dcterms:modified>
</cp:coreProperties>
</file>